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73" r:id="rId3"/>
    <p:sldId id="264" r:id="rId4"/>
    <p:sldId id="263" r:id="rId5"/>
    <p:sldId id="266" r:id="rId6"/>
    <p:sldId id="265" r:id="rId7"/>
    <p:sldId id="267" r:id="rId8"/>
    <p:sldId id="268" r:id="rId9"/>
    <p:sldId id="275" r:id="rId10"/>
    <p:sldId id="277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93E610-5A0D-4E4D-8827-06FAF11B6028}" type="datetimeFigureOut">
              <a:rPr lang="fa-IR" smtClean="0"/>
              <a:pPr/>
              <a:t>07/11/1436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504B5A-90CB-40EC-BFB8-29E028DF4187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http://t0.gstatic.com/images?q=tbn:GQVE-05WHOUOTM:http://www.healthspablog.org/wp-content/uploads/2008/04/eg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http://www.sepahandaneh.com/fa/wp-content/uploads/2009/05/ross-308.jpg" TargetMode="External"/><Relationship Id="rId9" Type="http://schemas.openxmlformats.org/officeDocument/2006/relationships/image" Target="http://t2.gstatic.com/images?q=tbn:mk5G-h1jJvLmJM:http://asemandailynews.com/wp-content/uploads/11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357166"/>
            <a:ext cx="7615262" cy="90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15000"/>
              </a:lnSpc>
            </a:pP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زرشك</a:t>
            </a:r>
            <a:endParaRPr lang="en-US" dirty="0">
              <a:solidFill>
                <a:srgbClr val="92D050"/>
              </a:solidFill>
              <a:latin typeface="Calibri" pitchFamily="34" charset="0"/>
              <a:ea typeface="Times New Roman" pitchFamily="18" charset="0"/>
              <a:cs typeface="2  Titr" pitchFamily="2" charset="-78"/>
            </a:endParaRPr>
          </a:p>
        </p:txBody>
      </p:sp>
      <p:pic>
        <p:nvPicPr>
          <p:cNvPr id="5" name="Picture 3" descr="F:\بانک عکس\معاونت بهبود تولیدات گیاهی\باغبانی\زرشک\بسته بندی زرشک\Copy of زرشک تاز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86214" cy="4429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ontent Placeholder 3"/>
          <p:cNvSpPr txBox="1">
            <a:spLocks/>
          </p:cNvSpPr>
          <p:nvPr/>
        </p:nvSpPr>
        <p:spPr>
          <a:xfrm rot="19993677">
            <a:off x="4195644" y="1394661"/>
            <a:ext cx="3290742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Berberis</a:t>
            </a:r>
            <a:r>
              <a:rPr lang="en-US" sz="2000" b="1" i="1" dirty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Vulgaris</a:t>
            </a:r>
            <a:r>
              <a:rPr lang="en-US" sz="2000" b="1" i="1" dirty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 L.</a:t>
            </a:r>
            <a:endParaRPr lang="fa-IR" sz="2000" dirty="0">
              <a:solidFill>
                <a:srgbClr val="000000"/>
              </a:solidFill>
              <a:ea typeface="Times New Roman" pitchFamily="18" charset="0"/>
              <a:cs typeface="2  Tit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43834" y="3214686"/>
            <a:ext cx="1260690" cy="100744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a-IR" sz="2800" dirty="0" smtClean="0">
                <a:solidFill>
                  <a:srgbClr val="00B0F0"/>
                </a:solidFill>
                <a:cs typeface="2  Nikoo" pitchFamily="2" charset="-78"/>
              </a:rPr>
              <a:t>رتبه </a:t>
            </a:r>
          </a:p>
          <a:p>
            <a:pPr algn="ctr"/>
            <a:r>
              <a:rPr lang="fa-IR" sz="2800" dirty="0" smtClean="0">
                <a:solidFill>
                  <a:srgbClr val="00B0F0"/>
                </a:solidFill>
                <a:cs typeface="2  Nikoo" pitchFamily="2" charset="-78"/>
              </a:rPr>
              <a:t>دركشور </a:t>
            </a:r>
            <a:endParaRPr lang="fa-IR" sz="2800" dirty="0">
              <a:solidFill>
                <a:srgbClr val="00B0F0"/>
              </a:solidFill>
              <a:cs typeface="2  Nikoo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43834" y="4357694"/>
            <a:ext cx="1260690" cy="100744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a-IR" sz="2800" dirty="0" smtClean="0">
                <a:solidFill>
                  <a:srgbClr val="00B0F0"/>
                </a:solidFill>
                <a:cs typeface="2  Nikoo" pitchFamily="2" charset="-78"/>
              </a:rPr>
              <a:t>توليد</a:t>
            </a:r>
          </a:p>
        </p:txBody>
      </p:sp>
      <p:pic>
        <p:nvPicPr>
          <p:cNvPr id="13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14818"/>
            <a:ext cx="1110522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071810"/>
            <a:ext cx="1110522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643834" y="5572140"/>
            <a:ext cx="1260690" cy="100744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a-IR" sz="2000" dirty="0" smtClean="0">
                <a:solidFill>
                  <a:srgbClr val="00B0F0"/>
                </a:solidFill>
                <a:cs typeface="2  Nikoo" pitchFamily="2" charset="-78"/>
              </a:rPr>
              <a:t>درصد از توليد كشور</a:t>
            </a:r>
          </a:p>
        </p:txBody>
      </p:sp>
      <p:pic>
        <p:nvPicPr>
          <p:cNvPr id="16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429264"/>
            <a:ext cx="1110522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5572132" y="4000504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اول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72132" y="5000636"/>
            <a:ext cx="1143009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endParaRPr lang="fa-IR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514350" indent="-514350" algn="ctr">
              <a:defRPr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15000</a:t>
            </a:r>
          </a:p>
          <a:p>
            <a:pPr marL="514350" indent="-514350" algn="ctr">
              <a:defRPr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572132" y="5857892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98%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518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latin typeface="Calibri" pitchFamily="34" charset="0"/>
                <a:cs typeface="B Titr" pitchFamily="2" charset="-78"/>
              </a:rPr>
              <a:t/>
            </a:r>
            <a:br>
              <a:rPr lang="fa-IR" dirty="0" smtClean="0">
                <a:latin typeface="Calibri" pitchFamily="34" charset="0"/>
                <a:cs typeface="B Titr" pitchFamily="2" charset="-78"/>
              </a:rPr>
            </a:br>
            <a:r>
              <a:rPr lang="fa-IR" dirty="0" smtClean="0">
                <a:latin typeface="Calibri" pitchFamily="34" charset="0"/>
                <a:cs typeface="B Titr" pitchFamily="2" charset="-78"/>
              </a:rPr>
              <a:t> </a:t>
            </a:r>
            <a:r>
              <a:rPr lang="fa-IR" b="1" dirty="0" smtClean="0">
                <a:latin typeface="Calibri" pitchFamily="34" charset="0"/>
                <a:cs typeface="2  Traffic" pitchFamily="2" charset="-78"/>
              </a:rPr>
              <a:t/>
            </a:r>
            <a:br>
              <a:rPr lang="fa-IR" b="1" dirty="0" smtClean="0">
                <a:latin typeface="Calibri" pitchFamily="34" charset="0"/>
                <a:cs typeface="2  Traffic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latin typeface="Calibri" pitchFamily="34" charset="0"/>
                <a:cs typeface="2  Traffic" pitchFamily="2" charset="-78"/>
              </a:rPr>
              <a:t>7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شركت هاي سهامي زراعي(رتبه اول كشور)</a:t>
            </a:r>
            <a:endParaRPr lang="fa-IR" dirty="0"/>
          </a:p>
        </p:txBody>
      </p:sp>
      <p:grpSp>
        <p:nvGrpSpPr>
          <p:cNvPr id="3" name="Group 6"/>
          <p:cNvGrpSpPr/>
          <p:nvPr/>
        </p:nvGrpSpPr>
        <p:grpSpPr>
          <a:xfrm>
            <a:off x="6929454" y="1928802"/>
            <a:ext cx="1903632" cy="1007449"/>
            <a:chOff x="-1152219" y="1330628"/>
            <a:chExt cx="3413823" cy="1864705"/>
          </a:xfrm>
        </p:grpSpPr>
        <p:sp>
          <p:nvSpPr>
            <p:cNvPr id="8" name="Rounded Rectangle 7"/>
            <p:cNvSpPr/>
            <p:nvPr/>
          </p:nvSpPr>
          <p:spPr>
            <a:xfrm>
              <a:off x="-1152219" y="1330628"/>
              <a:ext cx="3413823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منابع آبي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6929454" y="3071810"/>
            <a:ext cx="1903632" cy="1007449"/>
            <a:chOff x="-1152219" y="1066176"/>
            <a:chExt cx="3413823" cy="1864705"/>
          </a:xfrm>
        </p:grpSpPr>
        <p:sp>
          <p:nvSpPr>
            <p:cNvPr id="12" name="Rounded Rectangle 11"/>
            <p:cNvSpPr/>
            <p:nvPr/>
          </p:nvSpPr>
          <p:spPr>
            <a:xfrm>
              <a:off x="-1152219" y="1066176"/>
              <a:ext cx="3413823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دبي استحصالي</a:t>
              </a: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14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928934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4071934" y="1000108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2675نفر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071934" y="2143116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118منبع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6929454" y="4143380"/>
            <a:ext cx="1903632" cy="1055703"/>
            <a:chOff x="-1152219" y="1373540"/>
            <a:chExt cx="3413823" cy="1954019"/>
          </a:xfrm>
        </p:grpSpPr>
        <p:sp>
          <p:nvSpPr>
            <p:cNvPr id="23" name="Rounded Rectangle 22"/>
            <p:cNvSpPr/>
            <p:nvPr/>
          </p:nvSpPr>
          <p:spPr>
            <a:xfrm>
              <a:off x="-1152219" y="1462854"/>
              <a:ext cx="3413823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اراضي زير كشت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929454" y="785794"/>
            <a:ext cx="1903632" cy="100744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a-IR" sz="2800" dirty="0" smtClean="0">
                <a:solidFill>
                  <a:srgbClr val="00B0F0"/>
                </a:solidFill>
                <a:cs typeface="2  Nikoo" pitchFamily="2" charset="-78"/>
              </a:rPr>
              <a:t>تعداد سهامداران</a:t>
            </a:r>
            <a:endParaRPr lang="fa-IR" sz="2800" dirty="0">
              <a:solidFill>
                <a:srgbClr val="00B0F0"/>
              </a:solidFill>
              <a:cs typeface="2  Nikoo" pitchFamily="2" charset="-78"/>
            </a:endParaRPr>
          </a:p>
        </p:txBody>
      </p:sp>
      <p:pic>
        <p:nvPicPr>
          <p:cNvPr id="26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3609">
            <a:off x="5929322" y="928670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 bwMode="auto">
          <a:xfrm>
            <a:off x="4071934" y="3286124"/>
            <a:ext cx="1714512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1600" dirty="0" smtClean="0">
                <a:solidFill>
                  <a:schemeClr val="tx1"/>
                </a:solidFill>
                <a:cs typeface="B Titr" pitchFamily="2" charset="-78"/>
              </a:rPr>
              <a:t>3010 ليتر در ثانيه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071934" y="5643578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57450 </a:t>
            </a:r>
          </a:p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929454" y="5357826"/>
            <a:ext cx="1903632" cy="100744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a-IR" sz="2800" dirty="0" smtClean="0">
                <a:solidFill>
                  <a:srgbClr val="00B0F0"/>
                </a:solidFill>
                <a:cs typeface="2  Nikoo" pitchFamily="2" charset="-78"/>
              </a:rPr>
              <a:t>كل توليدات</a:t>
            </a:r>
            <a:endParaRPr lang="fa-IR" sz="2800" dirty="0">
              <a:solidFill>
                <a:srgbClr val="00B0F0"/>
              </a:solidFill>
              <a:cs typeface="2  Nikoo" pitchFamily="2" charset="-78"/>
            </a:endParaRPr>
          </a:p>
        </p:txBody>
      </p:sp>
      <p:pic>
        <p:nvPicPr>
          <p:cNvPr id="35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286388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ounded Rectangle 35"/>
          <p:cNvSpPr/>
          <p:nvPr/>
        </p:nvSpPr>
        <p:spPr bwMode="auto">
          <a:xfrm>
            <a:off x="4071934" y="4500570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13647</a:t>
            </a:r>
          </a:p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هكتار</a:t>
            </a:r>
          </a:p>
        </p:txBody>
      </p:sp>
      <p:pic>
        <p:nvPicPr>
          <p:cNvPr id="3075" name="Picture 3" descr="C:\Documents and Settings\arezumandan\Desktop\01\IMG_8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857520" cy="266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8" name="Picture 4" descr="C:\Documents and Settings\arezumandan\Desktop\01\IMG_8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857232"/>
            <a:ext cx="2850609" cy="29717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43380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01014" cy="72464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>عناب</a:t>
            </a:r>
            <a:endParaRPr lang="fa-IR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9993677">
            <a:off x="4379730" y="1717919"/>
            <a:ext cx="3226961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Ziziphus</a:t>
            </a:r>
            <a:r>
              <a:rPr lang="en-US" sz="2000" b="1" i="1" dirty="0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Vulgaris</a:t>
            </a:r>
            <a:r>
              <a:rPr lang="en-US" sz="2000" b="1" i="1" dirty="0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 L.</a:t>
            </a:r>
            <a:endParaRPr lang="fa-IR" sz="2000" dirty="0">
              <a:solidFill>
                <a:srgbClr val="000000"/>
              </a:solidFill>
              <a:ea typeface="Times New Roman" pitchFamily="18" charset="0"/>
              <a:cs typeface="2  Titr" pitchFamily="2" charset="-78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7643834" y="3214686"/>
            <a:ext cx="1260690" cy="1007449"/>
            <a:chOff x="782" y="1330628"/>
            <a:chExt cx="2260822" cy="1864705"/>
          </a:xfrm>
        </p:grpSpPr>
        <p:sp>
          <p:nvSpPr>
            <p:cNvPr id="9" name="Rounded Rectangle 8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رتبه در كشور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sp>
        <p:nvSpPr>
          <p:cNvPr id="14" name="Rounded Rectangle 4"/>
          <p:cNvSpPr/>
          <p:nvPr/>
        </p:nvSpPr>
        <p:spPr>
          <a:xfrm>
            <a:off x="3484501" y="2539559"/>
            <a:ext cx="2174998" cy="1379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285750" lvl="1" indent="-285750" algn="r" defTabSz="1778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4000" kern="1200" dirty="0"/>
          </a:p>
          <a:p>
            <a:pPr marL="285750" lvl="1" indent="-285750" algn="r" defTabSz="1778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4000" kern="1200" dirty="0"/>
          </a:p>
        </p:txBody>
      </p:sp>
      <p:grpSp>
        <p:nvGrpSpPr>
          <p:cNvPr id="6" name="Group 14"/>
          <p:cNvGrpSpPr/>
          <p:nvPr/>
        </p:nvGrpSpPr>
        <p:grpSpPr>
          <a:xfrm>
            <a:off x="7643834" y="4357694"/>
            <a:ext cx="1260690" cy="1007449"/>
            <a:chOff x="782" y="1066176"/>
            <a:chExt cx="2260822" cy="1864705"/>
          </a:xfrm>
        </p:grpSpPr>
        <p:sp>
          <p:nvSpPr>
            <p:cNvPr id="16" name="Rounded Rectangle 15"/>
            <p:cNvSpPr/>
            <p:nvPr/>
          </p:nvSpPr>
          <p:spPr>
            <a:xfrm>
              <a:off x="782" y="1066176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توليد</a:t>
              </a:r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7643834" y="5572140"/>
            <a:ext cx="1260690" cy="1007449"/>
            <a:chOff x="782" y="1330628"/>
            <a:chExt cx="2260822" cy="1864705"/>
          </a:xfrm>
        </p:grpSpPr>
        <p:sp>
          <p:nvSpPr>
            <p:cNvPr id="19" name="Rounded Rectangle 18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000" dirty="0" smtClean="0">
                  <a:solidFill>
                    <a:srgbClr val="00B0F0"/>
                  </a:solidFill>
                  <a:cs typeface="2  Nikoo" pitchFamily="2" charset="-78"/>
                </a:rPr>
                <a:t>درصد از توليد كشور</a:t>
              </a: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32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 bwMode="auto">
          <a:xfrm>
            <a:off x="5572132" y="4000504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اول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9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500702"/>
            <a:ext cx="1110522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le 40"/>
          <p:cNvSpPr/>
          <p:nvPr/>
        </p:nvSpPr>
        <p:spPr bwMode="auto">
          <a:xfrm>
            <a:off x="5572132" y="4929198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4188</a:t>
            </a:r>
          </a:p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572132" y="5857892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98%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22" name="Picture 4" descr="F:\بانک عکس\معاونت بهبود تولیدات گیاهی\باغبانی\عناب\DSC030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1357298"/>
            <a:ext cx="3714776" cy="442915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01014" cy="72464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زعفران</a:t>
            </a:r>
            <a:endParaRPr lang="fa-IR" dirty="0"/>
          </a:p>
        </p:txBody>
      </p:sp>
      <p:pic>
        <p:nvPicPr>
          <p:cNvPr id="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00200"/>
            <a:ext cx="4000527" cy="45259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 rot="19993677">
            <a:off x="4379730" y="1717919"/>
            <a:ext cx="3226961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tx1"/>
                </a:solidFill>
                <a:latin typeface="Trebuchet MS" pitchFamily="34" charset="0"/>
              </a:rPr>
              <a:t>Crocus </a:t>
            </a:r>
            <a:r>
              <a:rPr lang="en-US" sz="2000" i="1" dirty="0" err="1" smtClean="0">
                <a:solidFill>
                  <a:schemeClr val="tx1"/>
                </a:solidFill>
                <a:latin typeface="Trebuchet MS" pitchFamily="34" charset="0"/>
              </a:rPr>
              <a:t>sativus</a:t>
            </a:r>
            <a:endParaRPr lang="fa-IR" sz="2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643834" y="3214686"/>
            <a:ext cx="1260690" cy="1007449"/>
            <a:chOff x="782" y="1330628"/>
            <a:chExt cx="2260822" cy="1864705"/>
          </a:xfrm>
        </p:grpSpPr>
        <p:sp>
          <p:nvSpPr>
            <p:cNvPr id="9" name="Rounded Rectangle 8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smtClean="0">
                  <a:solidFill>
                    <a:srgbClr val="00B0F0"/>
                  </a:solidFill>
                  <a:cs typeface="2  Nikoo" pitchFamily="2" charset="-78"/>
                </a:rPr>
                <a:t>رتبه در کشور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sp>
        <p:nvSpPr>
          <p:cNvPr id="14" name="Rounded Rectangle 4"/>
          <p:cNvSpPr/>
          <p:nvPr/>
        </p:nvSpPr>
        <p:spPr>
          <a:xfrm>
            <a:off x="3484501" y="2539559"/>
            <a:ext cx="2174998" cy="13793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285750" lvl="1" indent="-285750" algn="r" defTabSz="1778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4000" kern="1200" dirty="0"/>
          </a:p>
          <a:p>
            <a:pPr marL="285750" lvl="1" indent="-285750" algn="r" defTabSz="1778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4000" kern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43834" y="4357694"/>
            <a:ext cx="1260690" cy="1007449"/>
            <a:chOff x="782" y="1066176"/>
            <a:chExt cx="2260822" cy="1864705"/>
          </a:xfrm>
        </p:grpSpPr>
        <p:sp>
          <p:nvSpPr>
            <p:cNvPr id="16" name="Rounded Rectangle 15"/>
            <p:cNvSpPr/>
            <p:nvPr/>
          </p:nvSpPr>
          <p:spPr>
            <a:xfrm>
              <a:off x="782" y="1066176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توليد</a:t>
              </a:r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43834" y="5572140"/>
            <a:ext cx="1260690" cy="1007449"/>
            <a:chOff x="782" y="1330628"/>
            <a:chExt cx="2260822" cy="1864705"/>
          </a:xfrm>
        </p:grpSpPr>
        <p:sp>
          <p:nvSpPr>
            <p:cNvPr id="19" name="Rounded Rectangle 18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000" dirty="0" smtClean="0">
                  <a:solidFill>
                    <a:srgbClr val="00B0F0"/>
                  </a:solidFill>
                  <a:cs typeface="2  Nikoo" pitchFamily="2" charset="-78"/>
                </a:rPr>
                <a:t>درصد ازتولید کشور</a:t>
              </a: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32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 bwMode="auto">
          <a:xfrm>
            <a:off x="5572132" y="4000504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دوم</a:t>
            </a: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 كمي</a:t>
            </a:r>
          </a:p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اول</a:t>
            </a: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 كيفي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9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500702"/>
            <a:ext cx="1110522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le 40"/>
          <p:cNvSpPr/>
          <p:nvPr/>
        </p:nvSpPr>
        <p:spPr bwMode="auto">
          <a:xfrm>
            <a:off x="5572132" y="4929198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46</a:t>
            </a:r>
          </a:p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572132" y="5857892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15%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274638"/>
            <a:ext cx="8472518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15000"/>
              </a:lnSpc>
            </a:pPr>
            <a:r>
              <a:rPr lang="fa-IR" sz="4000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پنبه</a:t>
            </a:r>
            <a:endParaRPr lang="en-US" sz="4000" dirty="0">
              <a:solidFill>
                <a:srgbClr val="92D050"/>
              </a:solidFill>
              <a:latin typeface="Calibri" pitchFamily="34" charset="0"/>
              <a:ea typeface="Times New Roman" pitchFamily="18" charset="0"/>
              <a:cs typeface="2  Titr" pitchFamily="2" charset="-78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 rot="19993677">
            <a:off x="4222838" y="1633938"/>
            <a:ext cx="3488459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ea typeface="Times New Roman" pitchFamily="18" charset="0"/>
                <a:cs typeface="2  Titr" pitchFamily="2" charset="-78"/>
              </a:rPr>
              <a:t>Gossypium</a:t>
            </a:r>
            <a:r>
              <a:rPr lang="en-US" sz="2000" i="1" dirty="0" smtClean="0">
                <a:ea typeface="Times New Roman" pitchFamily="18" charset="0"/>
                <a:cs typeface="2  Titr" pitchFamily="2" charset="-78"/>
              </a:rPr>
              <a:t> </a:t>
            </a:r>
            <a:r>
              <a:rPr lang="en-US" sz="2000" i="1" dirty="0" err="1" smtClean="0">
                <a:ea typeface="Times New Roman" pitchFamily="18" charset="0"/>
                <a:cs typeface="2  Titr" pitchFamily="2" charset="-78"/>
              </a:rPr>
              <a:t>hirsutum</a:t>
            </a:r>
            <a:r>
              <a:rPr lang="en-US" sz="2000" i="1" dirty="0" smtClean="0">
                <a:ea typeface="Times New Roman" pitchFamily="18" charset="0"/>
                <a:cs typeface="2  Titr" pitchFamily="2" charset="-78"/>
              </a:rPr>
              <a:t> </a:t>
            </a:r>
            <a:endParaRPr lang="fa-IR" sz="2000" i="1" dirty="0">
              <a:ea typeface="Times New Roman" pitchFamily="18" charset="0"/>
              <a:cs typeface="2  Titr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43834" y="3214686"/>
            <a:ext cx="1260690" cy="1007449"/>
            <a:chOff x="782" y="1330628"/>
            <a:chExt cx="2260822" cy="1864705"/>
          </a:xfrm>
        </p:grpSpPr>
        <p:sp>
          <p:nvSpPr>
            <p:cNvPr id="8" name="Rounded Rectangle 7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رتبه در كشور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43834" y="4357694"/>
            <a:ext cx="1260690" cy="1007449"/>
            <a:chOff x="782" y="1066176"/>
            <a:chExt cx="2260822" cy="1864705"/>
          </a:xfrm>
        </p:grpSpPr>
        <p:sp>
          <p:nvSpPr>
            <p:cNvPr id="11" name="Rounded Rectangle 10"/>
            <p:cNvSpPr/>
            <p:nvPr/>
          </p:nvSpPr>
          <p:spPr>
            <a:xfrm>
              <a:off x="782" y="1066176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توليد</a:t>
              </a:r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43834" y="5572140"/>
            <a:ext cx="1260690" cy="1007449"/>
            <a:chOff x="782" y="1330628"/>
            <a:chExt cx="2260822" cy="1864705"/>
          </a:xfrm>
        </p:grpSpPr>
        <p:sp>
          <p:nvSpPr>
            <p:cNvPr id="14" name="Rounded Rectangle 13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000" dirty="0" smtClean="0">
                  <a:solidFill>
                    <a:srgbClr val="00B0F0"/>
                  </a:solidFill>
                  <a:cs typeface="2  Nikoo" pitchFamily="2" charset="-78"/>
                </a:rPr>
                <a:t>درصد از توليد كشور</a:t>
              </a:r>
            </a:p>
          </p:txBody>
        </p:sp>
        <p:sp>
          <p:nvSpPr>
            <p:cNvPr id="15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16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14686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5572132" y="4000504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سوم</a:t>
            </a:r>
            <a:r>
              <a:rPr lang="fa-IR" sz="1600" dirty="0" smtClean="0">
                <a:solidFill>
                  <a:schemeClr val="tx1"/>
                </a:solidFill>
                <a:cs typeface="B Titr" pitchFamily="2" charset="-78"/>
              </a:rPr>
              <a:t>كمي</a:t>
            </a:r>
            <a:endParaRPr lang="fa-IR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514350" indent="-514350" algn="ctr">
              <a:defRPr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وكيفي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18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500702"/>
            <a:ext cx="1110522" cy="9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 bwMode="auto">
          <a:xfrm>
            <a:off x="5572132" y="4929198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22230</a:t>
            </a:r>
          </a:p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572132" y="5857892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17%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1027" name="Picture 3" descr="C:\Documents and Settings\arezumandan\Desktop\01\DSC_01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285992"/>
            <a:ext cx="3857652" cy="391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انار</a:t>
            </a:r>
            <a:endParaRPr lang="fa-IR" dirty="0"/>
          </a:p>
        </p:txBody>
      </p:sp>
      <p:pic>
        <p:nvPicPr>
          <p:cNvPr id="9" name="Picture 5" descr="F:\بانک عکس\معاونت بهبود تولیدات گیاهی\باغبانی\انار\an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571900" cy="4000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Content Placeholder 3"/>
          <p:cNvSpPr txBox="1">
            <a:spLocks/>
          </p:cNvSpPr>
          <p:nvPr/>
        </p:nvSpPr>
        <p:spPr>
          <a:xfrm rot="19993677">
            <a:off x="4365715" y="1705375"/>
            <a:ext cx="3488459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Punica</a:t>
            </a:r>
            <a:r>
              <a:rPr lang="en-US" sz="2000" i="1" dirty="0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ea typeface="Times New Roman" pitchFamily="18" charset="0"/>
                <a:cs typeface="2  Titr" pitchFamily="2" charset="-78"/>
              </a:rPr>
              <a:t>granatum</a:t>
            </a:r>
            <a:endParaRPr lang="fa-IR" sz="2000" i="1" dirty="0">
              <a:solidFill>
                <a:srgbClr val="000000"/>
              </a:solidFill>
              <a:ea typeface="Times New Roman" pitchFamily="18" charset="0"/>
              <a:cs typeface="2  Titr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44" y="357167"/>
            <a:ext cx="75724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a-IR" sz="40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>      </a:t>
            </a:r>
            <a:endParaRPr lang="en-US" sz="4000" dirty="0">
              <a:solidFill>
                <a:srgbClr val="92D050"/>
              </a:solidFill>
              <a:latin typeface="Calibri" pitchFamily="34" charset="0"/>
              <a:ea typeface="Times New Roman" pitchFamily="18" charset="0"/>
              <a:cs typeface="2  Titr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43834" y="3214686"/>
            <a:ext cx="1260690" cy="1007449"/>
            <a:chOff x="782" y="1330628"/>
            <a:chExt cx="2260822" cy="1864705"/>
          </a:xfrm>
        </p:grpSpPr>
        <p:sp>
          <p:nvSpPr>
            <p:cNvPr id="8" name="Rounded Rectangle 7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رتبه در كشور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3834" y="4357694"/>
            <a:ext cx="1260690" cy="1007449"/>
            <a:chOff x="782" y="1066176"/>
            <a:chExt cx="2260822" cy="1864705"/>
          </a:xfrm>
        </p:grpSpPr>
        <p:sp>
          <p:nvSpPr>
            <p:cNvPr id="12" name="Rounded Rectangle 11"/>
            <p:cNvSpPr/>
            <p:nvPr/>
          </p:nvSpPr>
          <p:spPr>
            <a:xfrm>
              <a:off x="782" y="1066176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توليد</a:t>
              </a:r>
            </a:p>
            <a:p>
              <a:pPr algn="ctr"/>
              <a:r>
                <a:rPr lang="fa-IR" sz="1600" dirty="0" smtClean="0">
                  <a:solidFill>
                    <a:srgbClr val="00B0F0"/>
                  </a:solidFill>
                  <a:cs typeface="2  Nikoo" pitchFamily="2" charset="-78"/>
                </a:rPr>
                <a:t>(عمدتا رقم شيشه كپ)</a:t>
              </a: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17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 bwMode="auto">
          <a:xfrm>
            <a:off x="5572132" y="4000504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ششم</a:t>
            </a:r>
          </a:p>
          <a:p>
            <a:pPr marL="514350" indent="-514350" algn="ctr">
              <a:defRPr/>
            </a:pPr>
            <a:r>
              <a:rPr lang="fa-IR" sz="1200" dirty="0" smtClean="0">
                <a:solidFill>
                  <a:schemeClr val="tx1"/>
                </a:solidFill>
                <a:cs typeface="B Titr" pitchFamily="2" charset="-78"/>
              </a:rPr>
              <a:t> و</a:t>
            </a:r>
          </a:p>
          <a:p>
            <a:pPr marL="514350" indent="-514350" algn="ctr">
              <a:defRPr/>
            </a:pPr>
            <a:r>
              <a:rPr lang="fa-IR" sz="900" dirty="0" smtClean="0">
                <a:solidFill>
                  <a:schemeClr val="tx1"/>
                </a:solidFill>
                <a:cs typeface="B Titr" pitchFamily="2" charset="-78"/>
              </a:rPr>
              <a:t>كيفي ترين انار كشور</a:t>
            </a:r>
            <a:endParaRPr lang="fa-IR" sz="9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20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 bwMode="auto">
          <a:xfrm>
            <a:off x="5572132" y="4929198"/>
            <a:ext cx="1143009" cy="6888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29917</a:t>
            </a:r>
          </a:p>
          <a:p>
            <a:pPr marL="514350" indent="-514350" algn="ctr">
              <a:defRPr/>
            </a:pPr>
            <a:r>
              <a:rPr lang="fa-IR" sz="22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2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گل نركس</a:t>
            </a:r>
            <a:endParaRPr lang="fa-IR" dirty="0"/>
          </a:p>
        </p:txBody>
      </p:sp>
      <p:pic>
        <p:nvPicPr>
          <p:cNvPr id="8" name="Picture 2" descr="F:\بانک عکس\معاونت بهبود تولیدات گیاهی\باغبانی\گل نرگس\IMG_0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606" t="17635" r="9390" b="27698"/>
          <a:stretch>
            <a:fillRect/>
          </a:stretch>
        </p:blipFill>
        <p:spPr bwMode="auto">
          <a:xfrm>
            <a:off x="285721" y="1857364"/>
            <a:ext cx="3643338" cy="421484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 rot="19993677">
            <a:off x="4013973" y="1741517"/>
            <a:ext cx="3331735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Narcissus Daffodil</a:t>
            </a:r>
            <a:endParaRPr lang="fa-IR" sz="20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643834" y="3214686"/>
            <a:ext cx="1260690" cy="1007449"/>
            <a:chOff x="782" y="1330628"/>
            <a:chExt cx="2260822" cy="1864705"/>
          </a:xfrm>
        </p:grpSpPr>
        <p:sp>
          <p:nvSpPr>
            <p:cNvPr id="9" name="Rounded Rectangle 8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رتبه در كشور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3834" y="4357694"/>
            <a:ext cx="1260690" cy="1007449"/>
            <a:chOff x="782" y="1066176"/>
            <a:chExt cx="2260822" cy="1864705"/>
          </a:xfrm>
        </p:grpSpPr>
        <p:sp>
          <p:nvSpPr>
            <p:cNvPr id="12" name="Rounded Rectangle 11"/>
            <p:cNvSpPr/>
            <p:nvPr/>
          </p:nvSpPr>
          <p:spPr>
            <a:xfrm>
              <a:off x="782" y="1066176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توليد</a:t>
              </a: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17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 bwMode="auto">
          <a:xfrm>
            <a:off x="5000628" y="3929066"/>
            <a:ext cx="1643074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پنجم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20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 bwMode="auto">
          <a:xfrm>
            <a:off x="5000628" y="5143512"/>
            <a:ext cx="1714512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1600" dirty="0" smtClean="0">
                <a:solidFill>
                  <a:schemeClr val="tx1"/>
                </a:solidFill>
                <a:cs typeface="B Titr" pitchFamily="2" charset="-78"/>
              </a:rPr>
              <a:t>11/65ميليون شاخه در سال</a:t>
            </a:r>
            <a:endParaRPr lang="fa-IR" sz="16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6600" dirty="0" smtClean="0">
                <a:solidFill>
                  <a:srgbClr val="92D050"/>
                </a:solidFill>
                <a:latin typeface="Calibri" pitchFamily="34" charset="0"/>
                <a:ea typeface="Majalla UI"/>
                <a:cs typeface="Majalla UI"/>
              </a:rPr>
              <a:t/>
            </a:r>
            <a:br>
              <a:rPr lang="fa-IR" sz="6600" dirty="0" smtClean="0">
                <a:solidFill>
                  <a:srgbClr val="92D050"/>
                </a:solidFill>
                <a:latin typeface="Calibri" pitchFamily="34" charset="0"/>
                <a:ea typeface="Majalla UI"/>
                <a:cs typeface="Majalla UI"/>
              </a:rPr>
            </a:br>
            <a:r>
              <a:rPr lang="fa-IR" sz="4000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 گياهان دارويي </a:t>
            </a:r>
            <a:endParaRPr lang="fa-IR" dirty="0">
              <a:solidFill>
                <a:srgbClr val="92D050"/>
              </a:solidFill>
            </a:endParaRPr>
          </a:p>
        </p:txBody>
      </p:sp>
      <p:pic>
        <p:nvPicPr>
          <p:cNvPr id="8" name="Picture 3" descr="F:\بانک عکس\معاونت بهبود تولیدات گیاهی\باغبانی\گیاهان داروئی\گیاهان دارویی\2000553036639221232_r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857652" cy="4514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 rot="19993677">
            <a:off x="4365715" y="1705375"/>
            <a:ext cx="3488459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Medicinal Plants</a:t>
            </a:r>
            <a:endParaRPr lang="fa-IR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44" y="357167"/>
            <a:ext cx="75724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a-IR" sz="40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>      </a:t>
            </a:r>
            <a:endParaRPr lang="en-US" sz="4000" dirty="0">
              <a:solidFill>
                <a:srgbClr val="92D050"/>
              </a:solidFill>
              <a:latin typeface="Calibri" pitchFamily="34" charset="0"/>
              <a:ea typeface="Times New Roman" pitchFamily="18" charset="0"/>
              <a:cs typeface="2  Titr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7818" y="4286256"/>
            <a:ext cx="3475268" cy="1007449"/>
            <a:chOff x="782" y="1330628"/>
            <a:chExt cx="2260822" cy="1864705"/>
          </a:xfrm>
        </p:grpSpPr>
        <p:sp>
          <p:nvSpPr>
            <p:cNvPr id="9" name="Rounded Rectangle 8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وجود 800 گونه گياهان دارويي با كيفيت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47251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latin typeface="Calibri" pitchFamily="34" charset="0"/>
                <a:cs typeface="B Titr" pitchFamily="2" charset="-78"/>
              </a:rPr>
              <a:t/>
            </a:r>
            <a:br>
              <a:rPr lang="fa-IR" dirty="0" smtClean="0">
                <a:latin typeface="Calibri" pitchFamily="34" charset="0"/>
                <a:cs typeface="B Titr" pitchFamily="2" charset="-78"/>
              </a:rPr>
            </a:br>
            <a:r>
              <a:rPr lang="fa-IR" dirty="0" smtClean="0">
                <a:latin typeface="Calibri" pitchFamily="34" charset="0"/>
                <a:cs typeface="B Titr" pitchFamily="2" charset="-78"/>
              </a:rPr>
              <a:t> </a:t>
            </a:r>
            <a:r>
              <a:rPr lang="fa-IR" b="1" dirty="0" smtClean="0">
                <a:latin typeface="Calibri" pitchFamily="34" charset="0"/>
                <a:cs typeface="2  Traffic" pitchFamily="2" charset="-78"/>
              </a:rPr>
              <a:t/>
            </a:r>
            <a:br>
              <a:rPr lang="fa-IR" b="1" dirty="0" smtClean="0">
                <a:latin typeface="Calibri" pitchFamily="34" charset="0"/>
                <a:cs typeface="2  Traffic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 شتر</a:t>
            </a:r>
            <a:endParaRPr lang="fa-IR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 rot="19993677">
            <a:off x="4365715" y="1705375"/>
            <a:ext cx="3488459" cy="150019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/>
              <a:t>Camelus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dromedarius</a:t>
            </a:r>
            <a:endParaRPr lang="fa-IR" sz="2000" i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44" y="357167"/>
            <a:ext cx="75724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a-IR" sz="40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>      </a:t>
            </a:r>
            <a:endParaRPr lang="en-US" sz="4000" dirty="0">
              <a:solidFill>
                <a:srgbClr val="92D050"/>
              </a:solidFill>
              <a:latin typeface="Calibri" pitchFamily="34" charset="0"/>
              <a:ea typeface="Times New Roman" pitchFamily="18" charset="0"/>
              <a:cs typeface="2  Titr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43834" y="3214686"/>
            <a:ext cx="1260690" cy="1007449"/>
            <a:chOff x="782" y="1330628"/>
            <a:chExt cx="2260822" cy="1864705"/>
          </a:xfrm>
        </p:grpSpPr>
        <p:sp>
          <p:nvSpPr>
            <p:cNvPr id="8" name="Rounded Rectangle 7"/>
            <p:cNvSpPr/>
            <p:nvPr/>
          </p:nvSpPr>
          <p:spPr>
            <a:xfrm>
              <a:off x="782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رتبه </a:t>
              </a:r>
            </a:p>
            <a:p>
              <a:pPr algn="ctr"/>
              <a:r>
                <a:rPr lang="fa-IR" sz="2800" smtClean="0">
                  <a:solidFill>
                    <a:srgbClr val="00B0F0"/>
                  </a:solidFill>
                  <a:cs typeface="2  Nikoo" pitchFamily="2" charset="-78"/>
                </a:rPr>
                <a:t>دركشور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3834" y="4357694"/>
            <a:ext cx="1260690" cy="1007449"/>
            <a:chOff x="782" y="1066176"/>
            <a:chExt cx="2260822" cy="1864705"/>
          </a:xfrm>
        </p:grpSpPr>
        <p:sp>
          <p:nvSpPr>
            <p:cNvPr id="12" name="Rounded Rectangle 11"/>
            <p:cNvSpPr/>
            <p:nvPr/>
          </p:nvSpPr>
          <p:spPr>
            <a:xfrm>
              <a:off x="782" y="1066176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توليد</a:t>
              </a: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14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5000628" y="3929066"/>
            <a:ext cx="1643074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دوم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16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5000628" y="5143512"/>
            <a:ext cx="1714512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29411 نفر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2050" name="Picture 2" descr="C:\Documents and Settings\arezumandan\Desktop\01\Picture 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929090" cy="4400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latin typeface="Calibri" pitchFamily="34" charset="0"/>
                <a:cs typeface="B Titr" pitchFamily="2" charset="-78"/>
              </a:rPr>
              <a:t/>
            </a:r>
            <a:br>
              <a:rPr lang="fa-IR" dirty="0" smtClean="0">
                <a:latin typeface="Calibri" pitchFamily="34" charset="0"/>
                <a:cs typeface="B Titr" pitchFamily="2" charset="-78"/>
              </a:rPr>
            </a:br>
            <a:r>
              <a:rPr lang="fa-IR" dirty="0" smtClean="0">
                <a:latin typeface="Calibri" pitchFamily="34" charset="0"/>
                <a:cs typeface="B Titr" pitchFamily="2" charset="-78"/>
              </a:rPr>
              <a:t> </a:t>
            </a:r>
            <a:r>
              <a:rPr lang="fa-IR" b="1" dirty="0" smtClean="0">
                <a:latin typeface="Calibri" pitchFamily="34" charset="0"/>
                <a:cs typeface="2  Traffic" pitchFamily="2" charset="-78"/>
              </a:rPr>
              <a:t/>
            </a:r>
            <a:br>
              <a:rPr lang="fa-IR" b="1" dirty="0" smtClean="0">
                <a:latin typeface="Calibri" pitchFamily="34" charset="0"/>
                <a:cs typeface="2  Traffic" pitchFamily="2" charset="-78"/>
              </a:rPr>
            </a:br>
            <a:r>
              <a:rPr lang="fa-IR" dirty="0" smtClean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 قطب توليد شرق كشور</a:t>
            </a:r>
            <a:endParaRPr lang="fa-I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10" y="0"/>
            <a:ext cx="75724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a-IR" sz="4000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2  Titr" pitchFamily="2" charset="-78"/>
              </a:rPr>
              <a:t>      </a:t>
            </a:r>
            <a:endParaRPr lang="en-US" sz="4000" dirty="0">
              <a:solidFill>
                <a:srgbClr val="92D050"/>
              </a:solidFill>
              <a:latin typeface="Calibri" pitchFamily="34" charset="0"/>
              <a:ea typeface="Times New Roman" pitchFamily="18" charset="0"/>
              <a:cs typeface="2  Titr" pitchFamily="2" charset="-78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6929454" y="2428868"/>
            <a:ext cx="1903632" cy="1007449"/>
            <a:chOff x="-1152219" y="1330628"/>
            <a:chExt cx="3413823" cy="1864705"/>
          </a:xfrm>
        </p:grpSpPr>
        <p:sp>
          <p:nvSpPr>
            <p:cNvPr id="8" name="Rounded Rectangle 7"/>
            <p:cNvSpPr/>
            <p:nvPr/>
          </p:nvSpPr>
          <p:spPr>
            <a:xfrm>
              <a:off x="-1152219" y="1330628"/>
              <a:ext cx="3413823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گوشت مرغ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6929454" y="3571876"/>
            <a:ext cx="1903632" cy="1007449"/>
            <a:chOff x="-1152219" y="1066176"/>
            <a:chExt cx="3413823" cy="1864705"/>
          </a:xfrm>
        </p:grpSpPr>
        <p:sp>
          <p:nvSpPr>
            <p:cNvPr id="12" name="Rounded Rectangle 11"/>
            <p:cNvSpPr/>
            <p:nvPr/>
          </p:nvSpPr>
          <p:spPr>
            <a:xfrm>
              <a:off x="-1152219" y="1066176"/>
              <a:ext cx="3413823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تخم مرغ</a:t>
              </a: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pic>
        <p:nvPicPr>
          <p:cNvPr id="14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00438"/>
            <a:ext cx="12033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4071934" y="1714488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108190</a:t>
            </a:r>
          </a:p>
          <a:p>
            <a:pPr marL="514350" indent="-514350" algn="ctr">
              <a:defRPr/>
            </a:pP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16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643446"/>
            <a:ext cx="1253398" cy="10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4071934" y="2928934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49296</a:t>
            </a:r>
          </a:p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6929454" y="4786322"/>
            <a:ext cx="1903632" cy="1055703"/>
            <a:chOff x="-1152219" y="1373540"/>
            <a:chExt cx="3413823" cy="1954019"/>
          </a:xfrm>
        </p:grpSpPr>
        <p:sp>
          <p:nvSpPr>
            <p:cNvPr id="23" name="Rounded Rectangle 22"/>
            <p:cNvSpPr/>
            <p:nvPr/>
          </p:nvSpPr>
          <p:spPr>
            <a:xfrm>
              <a:off x="-1152219" y="1462854"/>
              <a:ext cx="3413823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a-IR" sz="2800" dirty="0" smtClean="0">
                  <a:solidFill>
                    <a:srgbClr val="00B0F0"/>
                  </a:solidFill>
                  <a:cs typeface="2  Nikoo" pitchFamily="2" charset="-78"/>
                </a:rPr>
                <a:t>گوشت قرمز</a:t>
              </a:r>
              <a:endParaRPr lang="fa-IR" sz="2800" dirty="0">
                <a:solidFill>
                  <a:srgbClr val="00B0F0"/>
                </a:solidFill>
                <a:cs typeface="2  Nikoo" pitchFamily="2" charset="-78"/>
              </a:endParaRPr>
            </a:p>
          </p:txBody>
        </p:sp>
        <p:sp>
          <p:nvSpPr>
            <p:cNvPr id="24" name="Rounded Rectangle 4"/>
            <p:cNvSpPr/>
            <p:nvPr/>
          </p:nvSpPr>
          <p:spPr>
            <a:xfrm>
              <a:off x="43694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/>
            </a:p>
            <a:p>
              <a:pPr marL="285750" lvl="1" indent="-285750" algn="r" defTabSz="1778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a-IR" sz="4000" kern="1200" dirty="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929454" y="1285860"/>
            <a:ext cx="1903632" cy="100744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fa-IR" sz="2800" dirty="0" smtClean="0">
                <a:solidFill>
                  <a:srgbClr val="00B0F0"/>
                </a:solidFill>
                <a:cs typeface="2  Nikoo" pitchFamily="2" charset="-78"/>
              </a:rPr>
              <a:t>شير خام</a:t>
            </a:r>
            <a:endParaRPr lang="fa-IR" sz="2800" dirty="0">
              <a:solidFill>
                <a:srgbClr val="00B0F0"/>
              </a:solidFill>
              <a:cs typeface="2  Nikoo" pitchFamily="2" charset="-78"/>
            </a:endParaRPr>
          </a:p>
        </p:txBody>
      </p:sp>
      <p:pic>
        <p:nvPicPr>
          <p:cNvPr id="26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14422"/>
            <a:ext cx="13461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Documents and Settings\moini\Desktop\متفرقه\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14554"/>
            <a:ext cx="13461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 bwMode="auto">
          <a:xfrm>
            <a:off x="4071934" y="4143380"/>
            <a:ext cx="1714512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12977</a:t>
            </a:r>
          </a:p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071934" y="5429264"/>
            <a:ext cx="1714512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15600</a:t>
            </a:r>
          </a:p>
          <a:p>
            <a:pPr marL="514350" indent="-514350" algn="ctr">
              <a:defRPr/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تن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30" name="Picture 4" descr="http://www.sepahandaneh.com/fa/wp-content/uploads/2009/05/ross-30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596" y="3857628"/>
            <a:ext cx="1310646" cy="12971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" name="Picture 8" descr="1263409299-mil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1285884" cy="100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pic>
        <p:nvPicPr>
          <p:cNvPr id="32" name="Picture 7" descr="تصوير اصلي را ببينيد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28596" y="2714620"/>
            <a:ext cx="1357322" cy="95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</p:pic>
      <p:pic>
        <p:nvPicPr>
          <p:cNvPr id="33" name="Picture 9" descr="تصوير اصلي را ببينيد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28596" y="5357826"/>
            <a:ext cx="1357322" cy="100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161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زرشك</vt:lpstr>
      <vt:lpstr>  عناب</vt:lpstr>
      <vt:lpstr>   زعفران</vt:lpstr>
      <vt:lpstr>پنبه</vt:lpstr>
      <vt:lpstr>انار</vt:lpstr>
      <vt:lpstr>گل نركس</vt:lpstr>
      <vt:lpstr>  گياهان دارويي </vt:lpstr>
      <vt:lpstr>    شتر</vt:lpstr>
      <vt:lpstr>    قطب توليد شرق كشور</vt:lpstr>
      <vt:lpstr>   7 شركت هاي سهامي زراعي(رتبه اول كشور)</vt:lpstr>
    </vt:vector>
  </TitlesOfParts>
  <Company>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arezumandan</dc:creator>
  <cp:lastModifiedBy>LaVaN3C</cp:lastModifiedBy>
  <cp:revision>78</cp:revision>
  <dcterms:created xsi:type="dcterms:W3CDTF">2014-01-06T04:29:20Z</dcterms:created>
  <dcterms:modified xsi:type="dcterms:W3CDTF">2015-08-21T14:58:43Z</dcterms:modified>
</cp:coreProperties>
</file>